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2" r:id="rId5"/>
    <p:sldId id="258" r:id="rId6"/>
    <p:sldId id="263" r:id="rId7"/>
    <p:sldId id="264" r:id="rId8"/>
    <p:sldId id="259" r:id="rId9"/>
    <p:sldId id="265" r:id="rId10"/>
    <p:sldId id="279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6" r:id="rId19"/>
    <p:sldId id="277" r:id="rId20"/>
    <p:sldId id="271" r:id="rId21"/>
    <p:sldId id="27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33EDB-3537-4479-9D64-53D8AB95CE41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44CB5-5BED-438B-A13E-89F843359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1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44CB5-5BED-438B-A13E-89F843359DC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98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44CB5-5BED-438B-A13E-89F843359D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93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44CB5-5BED-438B-A13E-89F843359D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0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44CB5-5BED-438B-A13E-89F843359DC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156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44CB5-5BED-438B-A13E-89F843359DC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31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44CB5-5BED-438B-A13E-89F843359DC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44CB5-5BED-438B-A13E-89F843359DC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21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44CB5-5BED-438B-A13E-89F843359DC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16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42B8E-891E-41D1-A4A8-80E5F04CC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2690A2-C1E7-428D-B987-D5DF83918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3833E-B68C-42C3-9268-27E6665C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26610-DB03-4964-AEA3-EACF75D5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DAA49A-36F7-4AFF-B7FA-5466BCA6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658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06DF3-9056-48AF-A456-47A5B4BB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31EB72-C254-4E99-B3FA-D56938B3F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E7153A-421A-482B-97D5-7870BDB0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378EBB-CDE2-4A6E-A50A-D242FB2D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1EAE1D-9B31-41B7-BF8D-66CA14F8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5E5F8FB-E554-4D73-94EE-67AE1CEE5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F8BB42-81AF-4659-84D7-CB188BFD8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2E910A-0642-4D19-AD1C-2C148CA64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F0C10D-74AA-4BF8-8952-4A520A51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61C8E-F5B7-4A35-98A1-A38BAF4E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11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E91D9-C808-47C1-8A66-A9A2F21B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C4EB0A-F3CB-4695-A3D0-C216CD5EE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B9DB9D-E573-44B5-B356-F9FF5980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DE7E6-05B2-4CEC-BAC4-930169808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36E104-BAC8-4AA1-9CCA-CA8E2AA0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71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23240-26D4-43CA-A288-7985B635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50645B-880F-4BCE-9403-1CB15B2D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EF918-218D-4907-AC6A-D7033A09B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0940A1-7018-4CB6-AD57-E88AFF2F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80452F-5489-4D25-9A87-C07F4B9F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1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714B9-7BF7-4FF9-926D-05AEB825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D3D44-A879-4508-9D98-1D1E966E7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AEE9DB-99CC-4081-AE3D-94DCFED1D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93AD07-39C5-4E86-A053-25AEBF64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BEF06C-A18B-4D01-9E85-339738B8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C5F3F9-7F96-484B-8AC9-67587638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21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3FF56-639A-4369-A98D-DEC156C54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33682E-50C7-4098-B42A-855F80F13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F49B3D-5C1C-4B1C-A31F-0815C948F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A9F59B-5633-4ECC-A537-D8C6F6047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C91D68-1232-4464-97B6-21507EF4D0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4ECAC6-4844-4DC9-B8A6-4D4457A4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DD5CE0-5C7F-4C4E-A774-3B60E4AC2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A3931C-8FB6-477E-A697-11E649B0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3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8C0B1-282E-4175-BE52-AE09CF79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8BF5CA-37F8-43BD-AFD9-E172CFA5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C8FA59-E67C-47AB-A172-6437B65E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D3C0E4-1C69-48CF-BA53-470F9E69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26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981DFA-11E2-476E-9FE6-6B0A433B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77FD5A-BFA7-4B9E-8360-65D86111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576AB-A189-4FD9-A529-27E7A08B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45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63F21-DDA3-48D3-A3AD-405A63A5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A43953-1575-4B0D-BB84-95AEF443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73EB23-722E-4C82-B21C-87C99262A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2E6073-65D8-4F9B-89C9-1D4DF9EFC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D964B2-F9C8-4C25-96A9-027973B45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6F12D6-FE80-4B3B-B95F-7669AA06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265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04BD0-BA06-43B7-9FEE-E67627A6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6B6700-6153-4CB4-A481-368CCAA06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62E628-C1F0-463D-A892-65DA353E1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2BF885-C75B-420D-A997-53EB088B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3ED668-C47F-4F64-B4E5-F6EC4A76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84DD57-9384-4313-8BF7-3B4A1B9C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50FFD0-802E-48B6-BCB3-7B63823AE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AED206-57AA-4A85-9CB6-122E48704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53B33-C7EA-4E3B-A9C7-A6F94CC3A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C0889-A1C6-42D2-88A1-6E15EE1FCE8D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8C4C8-6C80-4F59-851B-144E8C7FE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EBCC16-8CB9-45D1-9C74-05CA58370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41494-8190-4762-B80D-1F7640806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3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A52ED4-6A6F-4A4F-9635-D27AA95A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088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9915912-C701-4CA3-B970-DA824AAE1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41" y="2227082"/>
            <a:ext cx="11565117" cy="240383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Chunking Mechanisms for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Long-Text Machine Reading Comprehension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FF6F7A-D5F4-4769-A234-C23AD2876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5371921"/>
            <a:ext cx="5913749" cy="472698"/>
          </a:xfrm>
        </p:spPr>
        <p:txBody>
          <a:bodyPr/>
          <a:lstStyle/>
          <a:p>
            <a:r>
              <a:rPr lang="en-US" altLang="zh-CN" dirty="0"/>
              <a:t>51215901104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杨光</a:t>
            </a:r>
          </a:p>
        </p:txBody>
      </p:sp>
    </p:spTree>
    <p:extLst>
      <p:ext uri="{BB962C8B-B14F-4D97-AF65-F5344CB8AC3E}">
        <p14:creationId xmlns:p14="http://schemas.microsoft.com/office/powerpoint/2010/main" val="2504760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50621-F31A-4AE0-A032-74AF2408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6" y="-36987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E34BB-2836-4041-9E77-378C972E7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66" y="1442472"/>
            <a:ext cx="11852634" cy="1715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 first generates a vector representation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c,i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each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i-th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in the c-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segment. Given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c,i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model scores each token in terms of its likelihood of being the start token of the answer span. Likewise, the model scores how likely the answer ends at the j-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token in segment c.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898CAA-E3CE-42E1-8411-8BCAA6AE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838" y="3429000"/>
            <a:ext cx="4072907" cy="30129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53BDF8-E8E4-4912-8259-CC6A1C65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24" y="3429000"/>
            <a:ext cx="2162361" cy="6552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CBB265-D0ED-4DCB-9FF2-0916702D1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16" y="4280224"/>
            <a:ext cx="3203498" cy="6552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F4C731-EBAB-4950-8B50-50247C97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47" y="5206506"/>
            <a:ext cx="2049238" cy="5749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DDE2F8-A48D-47CF-ABF7-72DF9CEF0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613" y="3916310"/>
            <a:ext cx="25241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1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50621-F31A-4AE0-A032-74AF2408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34" y="47626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Mechanisms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E34BB-2836-4041-9E77-378C972E7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66" y="991994"/>
            <a:ext cx="11282600" cy="234736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an input sequence containing the segment c, BERT’s representation for its first token “CLS” is taken as the local representation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the segment. 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segment representation is further enriched with the representations of previously generated segments via recurrence.</a:t>
            </a: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063F1-FE9A-4A7E-93F4-A906C611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666" y="2758051"/>
            <a:ext cx="5366994" cy="21042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D27AB8-58DD-4154-8071-A5B981437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66" y="2830185"/>
            <a:ext cx="2206658" cy="4336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F9D3D7-EA4E-491C-AD7D-84B1B6D01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66" y="3378299"/>
            <a:ext cx="4145357" cy="5371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9F22CD-18C8-4D52-AEE5-0358578DE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66" y="4576909"/>
            <a:ext cx="4145357" cy="3714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88CB1A4-00E2-4EE2-8E58-A588F9B9C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66" y="4091068"/>
            <a:ext cx="3886488" cy="37140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FA688F3-76BF-45A6-BBB8-CE7995992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166" y="6324014"/>
            <a:ext cx="2122314" cy="37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8255DF1-C025-4515-A84A-94B40001C934}"/>
                  </a:ext>
                </a:extLst>
              </p:cNvPr>
              <p:cNvSpPr txBox="1"/>
              <p:nvPr/>
            </p:nvSpPr>
            <p:spPr>
              <a:xfrm>
                <a:off x="644166" y="4985584"/>
                <a:ext cx="1120532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Given the enriched segment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as input, the chunking scorer produces an scalar q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 The scalar q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is an estimation of the probability that an answer is included in segment c.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8255DF1-C025-4515-A84A-94B40001C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6" y="4985584"/>
                <a:ext cx="11205327" cy="1384995"/>
              </a:xfrm>
              <a:prstGeom prst="rect">
                <a:avLst/>
              </a:prstGeom>
              <a:blipFill>
                <a:blip r:embed="rId9"/>
                <a:stretch>
                  <a:fillRect l="-1143" t="-4846" r="-979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30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50621-F31A-4AE0-A032-74AF2408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119864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Chunking Policy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E34BB-2836-4041-9E77-378C972E7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66" y="1301120"/>
            <a:ext cx="11852634" cy="309177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chunking policy gives the probability p</a:t>
            </a:r>
            <a:r>
              <a:rPr lang="en-US" altLang="zh-CN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act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 | s) of taking an action a at the current state s, which is modeled by a one-layer feedforward neural network.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action a is the stride size and direction (forward or backward) the model chooses to move to the next document segment. We define the action space A as a set of strides, e.g., A = {−16, 16, 32}.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define the state s of the model to be the segments that a model has processed up to the current segment c, i.e., s = {1, 2, . . . , c}.</a:t>
            </a:r>
          </a:p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063F1-FE9A-4A7E-93F4-A906C611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371" y="4392891"/>
            <a:ext cx="6212263" cy="24356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0D0704-5A29-421E-B84A-BF506E319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85" y="4733311"/>
            <a:ext cx="3105150" cy="333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AEA733-7C5E-4452-BFB1-C7B13D561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85" y="5423603"/>
            <a:ext cx="2152075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18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E397C7C-95F6-4995-A620-FA59C031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7548" y="974968"/>
            <a:ext cx="7866076" cy="3087749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EE7BA9-D5C7-4313-A2D5-761CD0418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131" y="4775068"/>
            <a:ext cx="2105025" cy="381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8BEEC7-ECCB-41E9-835B-4C81E0E3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805" y="5480901"/>
            <a:ext cx="19716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29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50621-F31A-4AE0-A032-74AF2408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E34BB-2836-4041-9E77-378C972E7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66" y="2663225"/>
            <a:ext cx="11852634" cy="23376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Supervised Learning</a:t>
            </a:r>
          </a:p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063F1-FE9A-4A7E-93F4-A906C611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93" y="2525857"/>
            <a:ext cx="6662907" cy="26123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3E428D-25F0-4753-9591-4C7AA0152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2" y="3560845"/>
            <a:ext cx="3286125" cy="590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58086C-F383-4ECF-88E3-EA681920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2" y="4527262"/>
            <a:ext cx="4219575" cy="619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820EC6-479E-4B12-B253-4C65B4AAE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62" y="1957375"/>
            <a:ext cx="22288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41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50621-F31A-4AE0-A032-74AF2408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E34BB-2836-4041-9E77-378C972E7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66" y="1499083"/>
            <a:ext cx="11852634" cy="23376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Reinforcement Learning for Chunking Policy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063F1-FE9A-4A7E-93F4-A906C611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93" y="2525857"/>
            <a:ext cx="6662907" cy="26123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7E5012-426B-4E8B-93B1-F6607FF2E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55" y="2525857"/>
            <a:ext cx="3095625" cy="371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68C93D-2C35-4B9F-8612-00BE51F1E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55" y="3193605"/>
            <a:ext cx="3533775" cy="80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BD2F6A-EC3D-405B-AFAC-045308402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56" y="4728645"/>
            <a:ext cx="2105025" cy="409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28E702-2858-4525-92FF-9AB0C98EC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307" y="4793453"/>
            <a:ext cx="914400" cy="2952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E603A1-1463-4DDE-95BA-7A97E743F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56" y="5635762"/>
            <a:ext cx="3733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50621-F31A-4AE0-A032-74AF2408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E418C8-9C4E-483D-A400-5C9E0D0C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44" y="2262542"/>
            <a:ext cx="9296400" cy="20193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22B778-A405-4C09-BA9B-4BDE5849B7EA}"/>
              </a:ext>
            </a:extLst>
          </p:cNvPr>
          <p:cNvSpPr txBox="1"/>
          <p:nvPr/>
        </p:nvSpPr>
        <p:spPr>
          <a:xfrm>
            <a:off x="1287544" y="4741683"/>
            <a:ext cx="788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action space: [−16, 16, 32, 64, 128] for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CoQA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[−16, 32, 64, 128, 256] for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QuAC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and </a:t>
            </a:r>
            <a:r>
              <a:rPr lang="nb-NO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[−64, 128, 256, 512, 1024] for TriviaQA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7047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D16455D-D0C1-4874-880E-6FB3A696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50" y="161925"/>
            <a:ext cx="8848725" cy="32670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808F5D-86E8-4504-B753-A070BCE9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13" y="3560341"/>
            <a:ext cx="9083827" cy="23044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005B52-B840-4BE7-82D9-064444B3F6B1}"/>
              </a:ext>
            </a:extLst>
          </p:cNvPr>
          <p:cNvSpPr txBox="1"/>
          <p:nvPr/>
        </p:nvSpPr>
        <p:spPr>
          <a:xfrm>
            <a:off x="2070469" y="6135884"/>
            <a:ext cx="777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generates 4, 3, 3, and 2 segments under the length limit of 192, 256, 384, and 512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36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73F6C17-6A0D-4041-913C-459624D1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755" y="2417583"/>
            <a:ext cx="4429125" cy="2362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5D7F05-A460-4D55-8C14-D2C52A0247E2}"/>
              </a:ext>
            </a:extLst>
          </p:cNvPr>
          <p:cNvSpPr txBox="1"/>
          <p:nvPr/>
        </p:nvSpPr>
        <p:spPr>
          <a:xfrm>
            <a:off x="3711755" y="5250731"/>
            <a:ext cx="55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the maximum number of can extract from a document is 3</a:t>
            </a:r>
          </a:p>
        </p:txBody>
      </p:sp>
    </p:spTree>
    <p:extLst>
      <p:ext uri="{BB962C8B-B14F-4D97-AF65-F5344CB8AC3E}">
        <p14:creationId xmlns:p14="http://schemas.microsoft.com/office/powerpoint/2010/main" val="2553255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D1F1AD4-6E68-4E74-BBC9-8874310D8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79" y="2262187"/>
            <a:ext cx="4486275" cy="2333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885E1B-8521-4E47-8AAC-C750280A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77" y="1740512"/>
            <a:ext cx="4581525" cy="3686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DE3FBE-1149-4638-B52F-D1248C0F9316}"/>
              </a:ext>
            </a:extLst>
          </p:cNvPr>
          <p:cNvSpPr txBox="1"/>
          <p:nvPr/>
        </p:nvSpPr>
        <p:spPr>
          <a:xfrm>
            <a:off x="989815" y="4826523"/>
            <a:ext cx="490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how well a model can capture good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segments, we use hit rate, i.e., the percentage of segments that contain a complete answer among all extracted segments, as evaluation metric.</a:t>
            </a:r>
          </a:p>
        </p:txBody>
      </p:sp>
    </p:spTree>
    <p:extLst>
      <p:ext uri="{BB962C8B-B14F-4D97-AF65-F5344CB8AC3E}">
        <p14:creationId xmlns:p14="http://schemas.microsoft.com/office/powerpoint/2010/main" val="417446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7FE81-FD55-42A9-8118-9C13A01B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Introduction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6CC5E4-2304-492F-8EB0-C8A32CF0B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reading comprehension (MRC) problems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document and a question, the goal is to extract a span from the document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267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61C6C4C-B09F-4468-AF5E-B5A9A145C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59" y="1618857"/>
            <a:ext cx="10824086" cy="39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53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44AA111-05A7-476C-9FF4-F3D51C70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6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B50621-F31A-4AE0-A032-74AF2408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699" y="2766218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95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E34BB-2836-4041-9E77-378C972E7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1542"/>
            <a:ext cx="6099928" cy="566868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State-of-the-art models tend to use a pretrained transformer model (e.g., BERT) to encode the joint contextual information of document and question.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These transformer-based models can only take a fixed-length (e.g., 512) text as its input.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deal with long text inputs, a commonly used approach firstly chunks the input text into equally spaced segments (e.g., stride size=128), secondly predicts the answer for each individual segment, and finally ensembles the answers from multiple segments.</a:t>
            </a: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EE3B60-FB63-40D9-8942-882FFF6B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25" y="542041"/>
            <a:ext cx="53244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86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26E3C-E3FB-4227-8750-33E94B49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65727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First, a predetermined large stride size for chunking may result in incomplete answers, and we observe that models are more likely to fail when the answer is near the boundaries of a segment, compared to the cases when an answer is in the center of a segment surrounded by richer context.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Second, predicting answer for each segment independently may cause incomparable answer scores across segments.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0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2C696-46CA-4B7D-B27F-2AB54257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070" y="4897347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influence of the distance between the center of the answer span and the center of the segment. The test performance (in F1 score) is evaluated 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CoQA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a BERT-Large reader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CC5CC6-F2BA-4738-BF7D-F5829C09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29" y="1109335"/>
            <a:ext cx="45815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5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26E3C-E3FB-4227-8750-33E94B49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55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recurrent chunking mechanisms(RCM) are built upon the pre-trained BERT models.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chunking mechanism for machine reading comprehension to let a model learn to chunk lengthy documents in a more flexible way via reinforcement learning.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recurrence to allow information transfer between segments so that the model can have knowledge beyond the current segment when selecting answers.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8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26E3C-E3FB-4227-8750-33E94B49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24" y="930079"/>
            <a:ext cx="10515600" cy="157745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Learning(RL)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A028D7-F7EC-4972-8662-40A05B2F9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521" y="2017336"/>
            <a:ext cx="6554918" cy="39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3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50621-F31A-4AE0-A032-74AF2408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E397C7C-95F6-4995-A620-FA59C031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44478"/>
            <a:ext cx="10308601" cy="4046538"/>
          </a:xfrm>
        </p:spPr>
      </p:pic>
    </p:spTree>
    <p:extLst>
      <p:ext uri="{BB962C8B-B14F-4D97-AF65-F5344CB8AC3E}">
        <p14:creationId xmlns:p14="http://schemas.microsoft.com/office/powerpoint/2010/main" val="3156337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50621-F31A-4AE0-A032-74AF2408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6" y="-36987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E34BB-2836-4041-9E77-378C972E7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66" y="1442472"/>
            <a:ext cx="11852634" cy="263764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input for each document segment starts with “CLS” token, which is followed by question tokens “Q” and document segment tokens. We use “SEP” token as a separator between the question and the segment. We also append a special “UNK” token at the end of the segment to handle unanswerable questions.</a:t>
            </a: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898CAA-E3CE-42E1-8411-8BCAA6AE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229" y="3429000"/>
            <a:ext cx="4072907" cy="30129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DDE2F8-A48D-47CF-ABF7-72DF9CEF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943" y="3812615"/>
            <a:ext cx="25241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1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784</Words>
  <Application>Microsoft Office PowerPoint</Application>
  <PresentationFormat>宽屏</PresentationFormat>
  <Paragraphs>47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Recurrent Chunking Mechanisms for Long-Text Machine Reading Comprehension</vt:lpstr>
      <vt:lpstr>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Method</vt:lpstr>
      <vt:lpstr>Basic Model</vt:lpstr>
      <vt:lpstr>Basic Model</vt:lpstr>
      <vt:lpstr>Recurrent Mechanisms</vt:lpstr>
      <vt:lpstr>Chunking Policy</vt:lpstr>
      <vt:lpstr>PowerPoint 演示文稿</vt:lpstr>
      <vt:lpstr>Training</vt:lpstr>
      <vt:lpstr>Training</vt:lpstr>
      <vt:lpstr>Experiment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扬 子陵</dc:creator>
  <cp:lastModifiedBy>扬 子陵</cp:lastModifiedBy>
  <cp:revision>138</cp:revision>
  <dcterms:created xsi:type="dcterms:W3CDTF">2021-11-21T11:18:21Z</dcterms:created>
  <dcterms:modified xsi:type="dcterms:W3CDTF">2021-12-01T14:13:30Z</dcterms:modified>
</cp:coreProperties>
</file>